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6"/>
  </p:notesMasterIdLst>
  <p:sldIdLst>
    <p:sldId id="263" r:id="rId2"/>
    <p:sldId id="262" r:id="rId3"/>
    <p:sldId id="264" r:id="rId4"/>
    <p:sldId id="265" r:id="rId5"/>
    <p:sldId id="266" r:id="rId6"/>
    <p:sldId id="267" r:id="rId7"/>
    <p:sldId id="256" r:id="rId8"/>
    <p:sldId id="258" r:id="rId9"/>
    <p:sldId id="268" r:id="rId10"/>
    <p:sldId id="269" r:id="rId11"/>
    <p:sldId id="260" r:id="rId12"/>
    <p:sldId id="271" r:id="rId13"/>
    <p:sldId id="26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14" autoAdjust="0"/>
    <p:restoredTop sz="94659"/>
  </p:normalViewPr>
  <p:slideViewPr>
    <p:cSldViewPr snapToGrid="0" snapToObjects="1">
      <p:cViewPr>
        <p:scale>
          <a:sx n="85" d="100"/>
          <a:sy n="85" d="100"/>
        </p:scale>
        <p:origin x="-584" y="-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131EA-71C0-F648-BB8C-B08602521F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6AAF7-D921-9D4C-BC4F-CF303EA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7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Deep Learning over Knowledge Graphs</a:t>
            </a:r>
            <a:endParaRPr lang="en-US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3607" y="3255351"/>
            <a:ext cx="9144000" cy="914400"/>
          </a:xfrm>
        </p:spPr>
        <p:txBody>
          <a:bodyPr/>
          <a:lstStyle/>
          <a:p>
            <a:r>
              <a:rPr lang="en-US" dirty="0" smtClean="0"/>
              <a:t>Doug Sherman, Cesar </a:t>
            </a:r>
            <a:r>
              <a:rPr lang="en-US" dirty="0" err="1" smtClean="0"/>
              <a:t>Bortolo</a:t>
            </a:r>
            <a:r>
              <a:rPr lang="en-US" dirty="0" smtClean="0"/>
              <a:t>, Kevin Jesse, Nicholas Joodi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Tensor Training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990" y="2212976"/>
            <a:ext cx="10203421" cy="2422525"/>
          </a:xfrm>
        </p:spPr>
        <p:txBody>
          <a:bodyPr>
            <a:normAutofit/>
          </a:bodyPr>
          <a:lstStyle/>
          <a:p>
            <a:r>
              <a:rPr lang="en-US" sz="1800" dirty="0"/>
              <a:t>C</a:t>
            </a:r>
            <a:r>
              <a:rPr lang="en-US" sz="1800" dirty="0" smtClean="0"/>
              <a:t>ontrastive max margin loss: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For every positive triplet in the training set, corrupt it, and it should receive a higher score than the corrupted </a:t>
            </a:r>
            <a:r>
              <a:rPr lang="en-US" sz="1800" dirty="0" smtClean="0"/>
              <a:t>triplet</a:t>
            </a:r>
            <a:endParaRPr lang="en-US" sz="1800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914990" y="5029582"/>
            <a:ext cx="10040938" cy="1362075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 smtClean="0"/>
              <a:t>Ω</a:t>
            </a:r>
            <a:r>
              <a:rPr lang="en-US" sz="1800" dirty="0" smtClean="0"/>
              <a:t> is the network parameters, N is the number of samples. C is the corruption size,  </a:t>
            </a:r>
            <a:r>
              <a:rPr lang="en-US" sz="1800" dirty="0" err="1" smtClean="0"/>
              <a:t>λ</a:t>
            </a:r>
            <a:r>
              <a:rPr lang="en-US" sz="1800" dirty="0" smtClean="0"/>
              <a:t> is the regularization term, g is the scoring function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Essentially train the model to increase the margin between the scores for a correct triplet with respect to a corrupted triplet</a:t>
            </a:r>
            <a:endParaRPr lang="en-US" sz="1800" dirty="0"/>
          </a:p>
        </p:txBody>
      </p:sp>
      <p:pic>
        <p:nvPicPr>
          <p:cNvPr id="10" name="Picture 9" descr="Screen Shot 2017-11-30 at 8.5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78" y="3612672"/>
            <a:ext cx="8161961" cy="1022829"/>
          </a:xfrm>
          <a:prstGeom prst="rect">
            <a:avLst/>
          </a:prstGeom>
        </p:spPr>
      </p:pic>
      <p:sp>
        <p:nvSpPr>
          <p:cNvPr id="12" name="Content Placeholder 7"/>
          <p:cNvSpPr txBox="1">
            <a:spLocks/>
          </p:cNvSpPr>
          <p:nvPr/>
        </p:nvSpPr>
        <p:spPr>
          <a:xfrm>
            <a:off x="6197600" y="4301186"/>
            <a:ext cx="5384800" cy="209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0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Problem: Significantly more negative samples than there are false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Example: 5 types of relations, 2000 entities = roughly 20000000 variations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A classifier that simply returns negative could perform very well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Solution: Create a more realistic, harder test criteria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For every positive triplet, create a negative triplet by replacing the tail entity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Example: 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Positive Triplet: </a:t>
            </a:r>
            <a:r>
              <a:rPr lang="en-US" i="1" dirty="0"/>
              <a:t>{</a:t>
            </a:r>
            <a:r>
              <a:rPr lang="en-US" i="1" dirty="0" smtClean="0"/>
              <a:t>Barack Obama, father, </a:t>
            </a:r>
            <a:r>
              <a:rPr lang="en-US" i="1" dirty="0" err="1" smtClean="0"/>
              <a:t>Maliah</a:t>
            </a:r>
            <a:r>
              <a:rPr lang="en-US" i="1" dirty="0" smtClean="0"/>
              <a:t> Obama}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False Triplet creation: </a:t>
            </a:r>
            <a:r>
              <a:rPr lang="en-US" i="1" dirty="0" smtClean="0"/>
              <a:t>{Barack Obama, father, Chelsea Clinton}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Will not create: </a:t>
            </a:r>
            <a:r>
              <a:rPr lang="en-US" i="1" dirty="0" smtClean="0"/>
              <a:t>{</a:t>
            </a:r>
            <a:r>
              <a:rPr lang="en-US" i="1" dirty="0" err="1" smtClean="0"/>
              <a:t>Maliah</a:t>
            </a:r>
            <a:r>
              <a:rPr lang="en-US" i="1" dirty="0" smtClean="0"/>
              <a:t> Obama, father, Chelsea Clinton} </a:t>
            </a:r>
          </a:p>
          <a:p>
            <a:pPr marL="1943100" lvl="3" indent="-342900">
              <a:buFont typeface="Arial"/>
              <a:buChar char="•"/>
            </a:pPr>
            <a:r>
              <a:rPr lang="en-US" dirty="0" smtClean="0"/>
              <a:t>since </a:t>
            </a:r>
            <a:r>
              <a:rPr lang="en-US" dirty="0" err="1" smtClean="0"/>
              <a:t>Maliah</a:t>
            </a:r>
            <a:r>
              <a:rPr lang="en-US" dirty="0" smtClean="0"/>
              <a:t> Obama never showed up as the head entity for that relation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50% positive test cases and 50% negative test cases</a:t>
            </a:r>
            <a:endParaRPr lang="en-US" dirty="0"/>
          </a:p>
          <a:p>
            <a:pPr marL="1485900" lvl="2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10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1" y="4561798"/>
            <a:ext cx="11742603" cy="2296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8" y="532910"/>
            <a:ext cx="9512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02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MLP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Benefits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Faster training time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Performed well over relatively sparse </a:t>
            </a:r>
            <a:r>
              <a:rPr lang="en-US" dirty="0" err="1" smtClean="0"/>
              <a:t>pretrained</a:t>
            </a:r>
            <a:r>
              <a:rPr lang="en-US" dirty="0" smtClean="0"/>
              <a:t> word </a:t>
            </a:r>
            <a:r>
              <a:rPr lang="en-US" dirty="0" err="1" smtClean="0"/>
              <a:t>embeddings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Disadvantage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Did not perform as well overall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NTN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Benefits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Overall, outperformed MLP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Learns semantic representation of entity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Disadvantage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Very long training time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Future work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Execute the </a:t>
            </a:r>
            <a:r>
              <a:rPr lang="en-US" dirty="0" smtClean="0"/>
              <a:t>models over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 that represent all words in the knowledge </a:t>
            </a:r>
            <a:r>
              <a:rPr lang="en-US" dirty="0" smtClean="0"/>
              <a:t>graph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3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9611177" cy="1371600"/>
          </a:xfrm>
        </p:spPr>
        <p:txBody>
          <a:bodyPr/>
          <a:lstStyle/>
          <a:p>
            <a:r>
              <a:rPr lang="en-US" dirty="0" smtClean="0"/>
              <a:t>Knowledge Graph Completion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Knowledge base composed of concepts and </a:t>
            </a:r>
            <a:r>
              <a:rPr lang="en-US" dirty="0" smtClean="0"/>
              <a:t>relations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Problem</a:t>
            </a:r>
            <a:r>
              <a:rPr lang="en-US" dirty="0"/>
              <a:t>: Missing relations between these concepts </a:t>
            </a:r>
            <a:r>
              <a:rPr lang="en-US" dirty="0">
                <a:sym typeface="Wingdings"/>
              </a:rPr>
              <a:t> incomplete knowledge base</a:t>
            </a:r>
          </a:p>
          <a:p>
            <a:r>
              <a:rPr lang="en-US" dirty="0">
                <a:sym typeface="Wingdings"/>
              </a:rPr>
              <a:t>Representation:</a:t>
            </a:r>
          </a:p>
          <a:p>
            <a:pPr lvl="1"/>
            <a:r>
              <a:rPr lang="en-US" dirty="0">
                <a:sym typeface="Wingdings"/>
              </a:rPr>
              <a:t>Concepts = nodes</a:t>
            </a:r>
          </a:p>
          <a:p>
            <a:pPr lvl="1"/>
            <a:r>
              <a:rPr lang="en-US" dirty="0">
                <a:sym typeface="Wingdings"/>
              </a:rPr>
              <a:t>Relations = edges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>
                <a:sym typeface="Wingdings"/>
              </a:rPr>
              <a:t>Knowledge graph</a:t>
            </a:r>
          </a:p>
          <a:p>
            <a:r>
              <a:rPr lang="en-US" dirty="0" smtClean="0">
                <a:sym typeface="Wingdings"/>
              </a:rPr>
              <a:t>Solution: knowledge Graph Completion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7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33" y="-291243"/>
            <a:ext cx="11875663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Knowledge Graph Completion</a:t>
            </a:r>
            <a:endParaRPr lang="en-US" dirty="0"/>
          </a:p>
        </p:txBody>
      </p:sp>
      <p:pic>
        <p:nvPicPr>
          <p:cNvPr id="4" name="Picture 3" descr="unlinked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1080357"/>
            <a:ext cx="6426237" cy="56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33" y="-291243"/>
            <a:ext cx="11875663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Knowledge Graph Completion</a:t>
            </a:r>
            <a:endParaRPr lang="en-US" dirty="0"/>
          </a:p>
        </p:txBody>
      </p:sp>
      <p:pic>
        <p:nvPicPr>
          <p:cNvPr id="4" name="Picture 3" descr="unlinked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1080357"/>
            <a:ext cx="6426237" cy="5694864"/>
          </a:xfrm>
          <a:prstGeom prst="rect">
            <a:avLst/>
          </a:prstGeom>
        </p:spPr>
      </p:pic>
      <p:pic>
        <p:nvPicPr>
          <p:cNvPr id="5" name="Picture 4" descr="linked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1080357"/>
            <a:ext cx="6426237" cy="569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6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07657"/>
            <a:ext cx="7721600" cy="1371600"/>
          </a:xfrm>
        </p:spPr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4" name="Picture 3" descr="wikidataspar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7" y="2821944"/>
            <a:ext cx="1779063" cy="2374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3720" y="2028040"/>
            <a:ext cx="1794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+mj-lt"/>
              </a:rPr>
              <a:t>Embeddings</a:t>
            </a:r>
            <a:endParaRPr lang="en-US" sz="2400" b="1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56067" y="2120372"/>
            <a:ext cx="7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+mj-lt"/>
              </a:rPr>
              <a:t>Facts</a:t>
            </a:r>
            <a:endParaRPr lang="en-US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5182236"/>
            <a:ext cx="2569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 Extract subset of </a:t>
            </a:r>
            <a:r>
              <a:rPr lang="en-US" sz="1600" dirty="0" err="1" smtClean="0"/>
              <a:t>Wikidata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47973" y="1689485"/>
            <a:ext cx="253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  <a:r>
              <a:rPr lang="en-US" sz="1600" dirty="0" smtClean="0"/>
              <a:t>. Numerical representation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371339" y="6152963"/>
            <a:ext cx="24573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3. Neural Tensor Network /</a:t>
            </a:r>
          </a:p>
          <a:p>
            <a:r>
              <a:rPr lang="en-US" sz="1600" dirty="0" smtClean="0"/>
              <a:t>Multilayered Perceptron</a:t>
            </a:r>
          </a:p>
        </p:txBody>
      </p:sp>
      <p:pic>
        <p:nvPicPr>
          <p:cNvPr id="13" name="Picture 12" descr="deep-learning-br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57" y="5047715"/>
            <a:ext cx="1389131" cy="9461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12425" y="1750386"/>
            <a:ext cx="131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r>
              <a:rPr lang="en-US" sz="1600" dirty="0" smtClean="0"/>
              <a:t>. Predictions</a:t>
            </a:r>
            <a:endParaRPr lang="en-US" sz="1600" dirty="0"/>
          </a:p>
        </p:txBody>
      </p:sp>
      <p:cxnSp>
        <p:nvCxnSpPr>
          <p:cNvPr id="23" name="Elbow Connector 22"/>
          <p:cNvCxnSpPr/>
          <p:nvPr/>
        </p:nvCxnSpPr>
        <p:spPr>
          <a:xfrm>
            <a:off x="1487479" y="5715000"/>
            <a:ext cx="3042188" cy="787400"/>
          </a:xfrm>
          <a:prstGeom prst="bentConnector3">
            <a:avLst>
              <a:gd name="adj1" fmla="val -9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29667" y="2727969"/>
            <a:ext cx="0" cy="37744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H="1">
            <a:off x="6001415" y="2948124"/>
            <a:ext cx="2877336" cy="1037167"/>
          </a:xfrm>
          <a:prstGeom prst="bentConnector3">
            <a:avLst>
              <a:gd name="adj1" fmla="val 3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 flipH="1" flipV="1">
            <a:off x="8689507" y="3521128"/>
            <a:ext cx="2792823" cy="1206504"/>
          </a:xfrm>
          <a:prstGeom prst="bentConnector3">
            <a:avLst>
              <a:gd name="adj1" fmla="val -59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3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Data Collection &amp; Curating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10160000" cy="4826184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Demonstration using </a:t>
            </a:r>
            <a:r>
              <a:rPr lang="en-US" dirty="0" err="1" smtClean="0"/>
              <a:t>Wikidata</a:t>
            </a:r>
            <a:r>
              <a:rPr lang="en-US" dirty="0" smtClean="0"/>
              <a:t> service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Extract subset of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Create entity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Construct training and test data sets</a:t>
            </a:r>
          </a:p>
          <a:p>
            <a:pPr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15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1529441" y="3100546"/>
                <a:ext cx="990601" cy="26778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00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…</m:t>
                                                    </m:r>
                                                  </m: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3</m:t>
                                                        </m:r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00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eqArr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41" y="3100546"/>
                <a:ext cx="990601" cy="26778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568526" y="576473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300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369126" y="3100546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825149" y="3100546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9144433" y="3399903"/>
                <a:ext cx="990601" cy="20791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𝑙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5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433" y="3399903"/>
                <a:ext cx="990601" cy="20791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>
            <a:stCxn id="74" idx="3"/>
            <a:endCxn id="78" idx="1"/>
          </p:cNvCxnSpPr>
          <p:nvPr/>
        </p:nvCxnSpPr>
        <p:spPr>
          <a:xfrm>
            <a:off x="2520042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520042" y="350887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520042" y="350887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520042" y="323001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2520042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042" y="443948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520042" y="416063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520042" y="537171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520042" y="537171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520042" y="509286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00" idx="3"/>
            <a:endCxn id="104" idx="1"/>
          </p:cNvCxnSpPr>
          <p:nvPr/>
        </p:nvCxnSpPr>
        <p:spPr>
          <a:xfrm>
            <a:off x="4717535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717535" y="350887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717535" y="350887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4717535" y="323001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717535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17535" y="443948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4717535" y="416063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717535" y="537171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717535" y="537171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4717535" y="509286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8295349" y="4424905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8295349" y="4036140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8295349" y="3649231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8304495" y="4417479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304495" y="4423049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693559" y="2633971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Input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46587" y="2515771"/>
            <a:ext cx="835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1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902610" y="2510861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k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21894" y="2633971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Output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293227" y="572939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5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4500377" y="3273447"/>
            <a:ext cx="567784" cy="467139"/>
            <a:chOff x="4556464" y="5307326"/>
            <a:chExt cx="567784" cy="467139"/>
          </a:xfrm>
        </p:grpSpPr>
        <p:sp>
          <p:nvSpPr>
            <p:cNvPr id="106" name="Oval 105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500377" y="4191335"/>
            <a:ext cx="567784" cy="467139"/>
            <a:chOff x="4556464" y="5307326"/>
            <a:chExt cx="567784" cy="467139"/>
          </a:xfrm>
        </p:grpSpPr>
        <p:sp>
          <p:nvSpPr>
            <p:cNvPr id="109" name="Oval 108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500377" y="5159088"/>
            <a:ext cx="567784" cy="467139"/>
            <a:chOff x="4556464" y="5307326"/>
            <a:chExt cx="567784" cy="467139"/>
          </a:xfrm>
        </p:grpSpPr>
        <p:sp>
          <p:nvSpPr>
            <p:cNvPr id="112" name="Oval 111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936481" y="4191334"/>
            <a:ext cx="671979" cy="467139"/>
            <a:chOff x="4526647" y="5307326"/>
            <a:chExt cx="671979" cy="467139"/>
          </a:xfrm>
        </p:grpSpPr>
        <p:sp>
          <p:nvSpPr>
            <p:cNvPr id="115" name="Oval 114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526647" y="5357191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smtClean="0">
                  <a:latin typeface="Cambria Math" charset="0"/>
                  <a:ea typeface="Cambria Math" charset="0"/>
                  <a:cs typeface="Cambria Math" charset="0"/>
                </a:rPr>
                <a:t>out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4347259" y="5392657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4347259" y="4418969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347259" y="3507016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7796086" y="4424903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343289" y="5780128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L1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799312" y="576017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Lk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581852" y="4089570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</a:t>
            </a:r>
            <a:endParaRPr lang="en-US" sz="2800" dirty="0"/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5965156" y="4444142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965156" y="3513526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965156" y="3513526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965156" y="323466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5965156" y="4444142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965156" y="4444142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5965156" y="416528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5965156" y="5376372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5965156" y="5376372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5965156" y="509751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iped Right Arrow 133"/>
          <p:cNvSpPr/>
          <p:nvPr/>
        </p:nvSpPr>
        <p:spPr>
          <a:xfrm>
            <a:off x="2301181" y="6074614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Function</a:t>
            </a:r>
            <a:endParaRPr lang="en-US" dirty="0"/>
          </a:p>
        </p:txBody>
      </p:sp>
      <p:sp>
        <p:nvSpPr>
          <p:cNvPr id="135" name="Striped Right Arrow 134"/>
          <p:cNvSpPr/>
          <p:nvPr/>
        </p:nvSpPr>
        <p:spPr>
          <a:xfrm flipH="1">
            <a:off x="2263164" y="2305287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Learning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Multilayered Perceptron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4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4" y="1768662"/>
            <a:ext cx="8142941" cy="50893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52718"/>
            <a:ext cx="10237694" cy="1371600"/>
          </a:xfrm>
        </p:spPr>
        <p:txBody>
          <a:bodyPr/>
          <a:lstStyle/>
          <a:p>
            <a:r>
              <a:rPr lang="en-US" dirty="0" smtClean="0"/>
              <a:t>MLP Hyper Parameter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9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Tensor Network Architecture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5028575"/>
            <a:ext cx="10972800" cy="1521492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U, W, V, and b are the parameters in the scoring function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 is </a:t>
            </a:r>
            <a:r>
              <a:rPr lang="en-US" dirty="0" smtClean="0"/>
              <a:t>the </a:t>
            </a:r>
            <a:r>
              <a:rPr lang="en-US" dirty="0" err="1" smtClean="0"/>
              <a:t>tanh</a:t>
            </a:r>
            <a:r>
              <a:rPr lang="en-US" dirty="0" smtClean="0"/>
              <a:t> activation function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</a:t>
            </a:r>
            <a:r>
              <a:rPr lang="en-US" baseline="-25000" dirty="0" smtClean="0"/>
              <a:t>1</a:t>
            </a:r>
            <a:r>
              <a:rPr lang="en-US" dirty="0"/>
              <a:t> </a:t>
            </a:r>
            <a:r>
              <a:rPr lang="en-US" dirty="0" smtClean="0"/>
              <a:t>and e</a:t>
            </a:r>
            <a:r>
              <a:rPr lang="en-US" baseline="-25000" dirty="0" smtClean="0"/>
              <a:t>2</a:t>
            </a:r>
            <a:r>
              <a:rPr lang="en-US" dirty="0" smtClean="0"/>
              <a:t> are the entity </a:t>
            </a:r>
            <a:r>
              <a:rPr lang="en-US" dirty="0" err="1" smtClean="0"/>
              <a:t>embeddings</a:t>
            </a:r>
            <a:r>
              <a:rPr lang="en-US" dirty="0" smtClean="0"/>
              <a:t> passed as inputs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5" name="Picture 4" descr="Screen Shot 2017-11-30 at 5.0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83" y="1526126"/>
            <a:ext cx="6026947" cy="3233826"/>
          </a:xfrm>
          <a:prstGeom prst="rect">
            <a:avLst/>
          </a:prstGeom>
        </p:spPr>
      </p:pic>
      <p:sp>
        <p:nvSpPr>
          <p:cNvPr id="12" name="Content Placeholder 7"/>
          <p:cNvSpPr txBox="1">
            <a:spLocks/>
          </p:cNvSpPr>
          <p:nvPr/>
        </p:nvSpPr>
        <p:spPr>
          <a:xfrm>
            <a:off x="6197600" y="4301186"/>
            <a:ext cx="5384800" cy="209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5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87</TotalTime>
  <Words>555</Words>
  <Application>Microsoft Macintosh PowerPoint</Application>
  <PresentationFormat>Custom</PresentationFormat>
  <Paragraphs>86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Essential</vt:lpstr>
      <vt:lpstr>Deep Learning over Knowledge Graphs</vt:lpstr>
      <vt:lpstr>Knowledge Graph Completion</vt:lpstr>
      <vt:lpstr>Knowledge Graph Completion</vt:lpstr>
      <vt:lpstr>Knowledge Graph Completion</vt:lpstr>
      <vt:lpstr>Approach</vt:lpstr>
      <vt:lpstr>Data Collection &amp; Curating</vt:lpstr>
      <vt:lpstr>Multilayered Perceptron Architecture</vt:lpstr>
      <vt:lpstr>MLP Hyper Parameter Optimization</vt:lpstr>
      <vt:lpstr>Neural Tensor Network Architecture</vt:lpstr>
      <vt:lpstr>Neural Tensor Training</vt:lpstr>
      <vt:lpstr>PowerPoint Presentation</vt:lpstr>
      <vt:lpstr>Test set construction</vt:lpstr>
      <vt:lpstr>PowerPoint Presentation</vt:lpstr>
      <vt:lpstr>End notes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Sherman</dc:creator>
  <cp:lastModifiedBy>nicholas joodi</cp:lastModifiedBy>
  <cp:revision>7</cp:revision>
  <dcterms:created xsi:type="dcterms:W3CDTF">2017-12-04T23:05:58Z</dcterms:created>
  <dcterms:modified xsi:type="dcterms:W3CDTF">2017-12-05T03:48:43Z</dcterms:modified>
</cp:coreProperties>
</file>